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50" d="100"/>
          <a:sy n="50" d="100"/>
        </p:scale>
        <p:origin x="-1267"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7" name="مثلث متساوي الساقين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540544" y="776288"/>
            <a:ext cx="8062912" cy="1470025"/>
          </a:xfrm>
        </p:spPr>
        <p:txBody>
          <a:bodyPr anchor="b">
            <a:normAutofit/>
          </a:bodyPr>
          <a:lstStyle>
            <a:lvl1pPr algn="r">
              <a:defRPr sz="4400"/>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1371600" y="6012656"/>
            <a:ext cx="5791200" cy="365125"/>
          </a:xfrm>
        </p:spPr>
        <p:txBody>
          <a:bodyPr tIns="0" bIns="0" anchor="t"/>
          <a:lstStyle>
            <a:lvl1pPr algn="r">
              <a:defRPr sz="1000"/>
            </a:lvl1pPr>
          </a:lstStyle>
          <a:p>
            <a:fld id="{3C70E4DF-818F-47CF-8021-A63613AB7826}" type="datetimeFigureOut">
              <a:rPr lang="ar-IQ" smtClean="0"/>
              <a:pPr/>
              <a:t>14/04/1441</a:t>
            </a:fld>
            <a:endParaRPr lang="ar-IQ"/>
          </a:p>
        </p:txBody>
      </p:sp>
      <p:sp>
        <p:nvSpPr>
          <p:cNvPr id="17" name="عنصر نائب للتذييل 16"/>
          <p:cNvSpPr>
            <a:spLocks noGrp="1"/>
          </p:cNvSpPr>
          <p:nvPr>
            <p:ph type="ftr" sz="quarter" idx="11"/>
          </p:nvPr>
        </p:nvSpPr>
        <p:spPr>
          <a:xfrm>
            <a:off x="1371600" y="5650704"/>
            <a:ext cx="5791200" cy="365125"/>
          </a:xfrm>
        </p:spPr>
        <p:txBody>
          <a:bodyPr tIns="0" bIns="0" anchor="b"/>
          <a:lstStyle>
            <a:lvl1pPr algn="r">
              <a:defRPr sz="1100"/>
            </a:lvl1pPr>
          </a:lstStyle>
          <a:p>
            <a:endParaRPr lang="ar-IQ"/>
          </a:p>
        </p:txBody>
      </p:sp>
      <p:sp>
        <p:nvSpPr>
          <p:cNvPr id="29" name="عنصر نائب لرقم الشريحة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8B26A99B-9702-434B-8AA2-E6DF0CD05C56}"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3C70E4DF-818F-47CF-8021-A63613AB7826}" type="datetimeFigureOut">
              <a:rPr lang="ar-IQ" smtClean="0"/>
              <a:pPr/>
              <a:t>14/04/1441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B26A99B-9702-434B-8AA2-E6DF0CD05C56}"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781800" y="381000"/>
            <a:ext cx="1905000" cy="5486400"/>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381000"/>
            <a:ext cx="6248400" cy="5486400"/>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3C70E4DF-818F-47CF-8021-A63613AB7826}" type="datetimeFigureOut">
              <a:rPr lang="ar-IQ" smtClean="0"/>
              <a:pPr/>
              <a:t>14/04/1441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B26A99B-9702-434B-8AA2-E6DF0CD05C56}"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1399032"/>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a:xfrm>
            <a:off x="457200" y="1882808"/>
            <a:ext cx="8229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4791456" y="6480048"/>
            <a:ext cx="2133600" cy="301752"/>
          </a:xfrm>
        </p:spPr>
        <p:txBody>
          <a:bodyPr/>
          <a:lstStyle/>
          <a:p>
            <a:fld id="{3C70E4DF-818F-47CF-8021-A63613AB7826}" type="datetimeFigureOut">
              <a:rPr lang="ar-IQ" smtClean="0"/>
              <a:pPr/>
              <a:t>14/04/1441</a:t>
            </a:fld>
            <a:endParaRPr lang="ar-IQ"/>
          </a:p>
        </p:txBody>
      </p:sp>
      <p:sp>
        <p:nvSpPr>
          <p:cNvPr id="5" name="عنصر نائب للتذييل 4"/>
          <p:cNvSpPr>
            <a:spLocks noGrp="1"/>
          </p:cNvSpPr>
          <p:nvPr>
            <p:ph type="ftr" sz="quarter" idx="11"/>
          </p:nvPr>
        </p:nvSpPr>
        <p:spPr>
          <a:xfrm>
            <a:off x="457200" y="6480969"/>
            <a:ext cx="4260056" cy="300831"/>
          </a:xfrm>
        </p:spPr>
        <p:txBody>
          <a:bodyPr/>
          <a:lstStyle/>
          <a:p>
            <a:endParaRPr lang="ar-IQ"/>
          </a:p>
        </p:txBody>
      </p:sp>
      <p:sp>
        <p:nvSpPr>
          <p:cNvPr id="6" name="عنصر نائب لرقم الشريحة 5"/>
          <p:cNvSpPr>
            <a:spLocks noGrp="1"/>
          </p:cNvSpPr>
          <p:nvPr>
            <p:ph type="sldNum" sz="quarter" idx="12"/>
          </p:nvPr>
        </p:nvSpPr>
        <p:spPr/>
        <p:txBody>
          <a:bodyPr/>
          <a:lstStyle/>
          <a:p>
            <a:fld id="{8B26A99B-9702-434B-8AA2-E6DF0CD05C56}"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1"/>
      </p:bgRef>
    </p:bg>
    <p:spTree>
      <p:nvGrpSpPr>
        <p:cNvPr id="1" name=""/>
        <p:cNvGrpSpPr/>
        <p:nvPr/>
      </p:nvGrpSpPr>
      <p:grpSpPr>
        <a:xfrm>
          <a:off x="0" y="0"/>
          <a:ext cx="0" cy="0"/>
          <a:chOff x="0" y="0"/>
          <a:chExt cx="0" cy="0"/>
        </a:xfrm>
      </p:grpSpPr>
      <p:sp>
        <p:nvSpPr>
          <p:cNvPr id="9" name="مثلث قائم الزاوية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مثلث متساوي الساقين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عنصر نائب للتاريخ 3"/>
          <p:cNvSpPr>
            <a:spLocks noGrp="1"/>
          </p:cNvSpPr>
          <p:nvPr>
            <p:ph type="dt" sz="half" idx="10"/>
          </p:nvPr>
        </p:nvSpPr>
        <p:spPr>
          <a:xfrm>
            <a:off x="6955632" y="6477000"/>
            <a:ext cx="2133600" cy="304800"/>
          </a:xfrm>
        </p:spPr>
        <p:txBody>
          <a:bodyPr/>
          <a:lstStyle/>
          <a:p>
            <a:fld id="{3C70E4DF-818F-47CF-8021-A63613AB7826}" type="datetimeFigureOut">
              <a:rPr lang="ar-IQ" smtClean="0"/>
              <a:pPr/>
              <a:t>14/04/1441</a:t>
            </a:fld>
            <a:endParaRPr lang="ar-IQ"/>
          </a:p>
        </p:txBody>
      </p:sp>
      <p:sp>
        <p:nvSpPr>
          <p:cNvPr id="5" name="عنصر نائب للتذييل 4"/>
          <p:cNvSpPr>
            <a:spLocks noGrp="1"/>
          </p:cNvSpPr>
          <p:nvPr>
            <p:ph type="ftr" sz="quarter" idx="11"/>
          </p:nvPr>
        </p:nvSpPr>
        <p:spPr>
          <a:xfrm>
            <a:off x="2619376" y="6480969"/>
            <a:ext cx="4260056" cy="300831"/>
          </a:xfrm>
        </p:spPr>
        <p:txBody>
          <a:bodyPr/>
          <a:lstStyle/>
          <a:p>
            <a:endParaRPr lang="ar-IQ"/>
          </a:p>
        </p:txBody>
      </p:sp>
      <p:sp>
        <p:nvSpPr>
          <p:cNvPr id="6" name="عنصر نائب لرقم الشريحة 5"/>
          <p:cNvSpPr>
            <a:spLocks noGrp="1"/>
          </p:cNvSpPr>
          <p:nvPr>
            <p:ph type="sldNum" sz="quarter" idx="12"/>
          </p:nvPr>
        </p:nvSpPr>
        <p:spPr>
          <a:xfrm>
            <a:off x="8451056" y="809624"/>
            <a:ext cx="502920" cy="300831"/>
          </a:xfrm>
        </p:spPr>
        <p:txBody>
          <a:bodyPr/>
          <a:lstStyle/>
          <a:p>
            <a:fld id="{8B26A99B-9702-434B-8AA2-E6DF0CD05C56}" type="slidenum">
              <a:rPr lang="ar-IQ" smtClean="0"/>
              <a:pPr/>
              <a:t>‹#›</a:t>
            </a:fld>
            <a:endParaRPr lang="ar-IQ"/>
          </a:p>
        </p:txBody>
      </p:sp>
      <p:cxnSp>
        <p:nvCxnSpPr>
          <p:cNvPr id="11" name="رابط مستقيم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رابط مستقيم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عنوان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marL="0"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4791456" y="6480969"/>
            <a:ext cx="2133600" cy="301752"/>
          </a:xfrm>
        </p:spPr>
        <p:txBody>
          <a:bodyPr/>
          <a:lstStyle/>
          <a:p>
            <a:fld id="{3C70E4DF-818F-47CF-8021-A63613AB7826}" type="datetimeFigureOut">
              <a:rPr lang="ar-IQ" smtClean="0"/>
              <a:pPr/>
              <a:t>14/04/1441</a:t>
            </a:fld>
            <a:endParaRPr lang="ar-IQ"/>
          </a:p>
        </p:txBody>
      </p:sp>
      <p:sp>
        <p:nvSpPr>
          <p:cNvPr id="6" name="عنصر نائب للتذييل 5"/>
          <p:cNvSpPr>
            <a:spLocks noGrp="1"/>
          </p:cNvSpPr>
          <p:nvPr>
            <p:ph type="ftr" sz="quarter" idx="11"/>
          </p:nvPr>
        </p:nvSpPr>
        <p:spPr>
          <a:xfrm>
            <a:off x="457200" y="6480969"/>
            <a:ext cx="4260056" cy="301752"/>
          </a:xfrm>
        </p:spPr>
        <p:txBody>
          <a:bodyPr/>
          <a:lstStyle/>
          <a:p>
            <a:endParaRPr lang="ar-IQ"/>
          </a:p>
        </p:txBody>
      </p:sp>
      <p:sp>
        <p:nvSpPr>
          <p:cNvPr id="7" name="عنصر نائب لرقم الشريحة 6"/>
          <p:cNvSpPr>
            <a:spLocks noGrp="1"/>
          </p:cNvSpPr>
          <p:nvPr>
            <p:ph type="sldNum" sz="quarter" idx="12"/>
          </p:nvPr>
        </p:nvSpPr>
        <p:spPr>
          <a:xfrm>
            <a:off x="7589520" y="6480969"/>
            <a:ext cx="502920" cy="301752"/>
          </a:xfrm>
        </p:spPr>
        <p:txBody>
          <a:bodyPr/>
          <a:lstStyle/>
          <a:p>
            <a:fld id="{8B26A99B-9702-434B-8AA2-E6DF0CD05C56}"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a:xfrm>
            <a:off x="4791456" y="6480969"/>
            <a:ext cx="2130552" cy="301752"/>
          </a:xfrm>
        </p:spPr>
        <p:txBody>
          <a:bodyPr/>
          <a:lstStyle/>
          <a:p>
            <a:fld id="{3C70E4DF-818F-47CF-8021-A63613AB7826}" type="datetimeFigureOut">
              <a:rPr lang="ar-IQ" smtClean="0"/>
              <a:pPr/>
              <a:t>14/04/1441</a:t>
            </a:fld>
            <a:endParaRPr lang="ar-IQ"/>
          </a:p>
        </p:txBody>
      </p:sp>
      <p:sp>
        <p:nvSpPr>
          <p:cNvPr id="8" name="عنصر نائب للتذييل 7"/>
          <p:cNvSpPr>
            <a:spLocks noGrp="1"/>
          </p:cNvSpPr>
          <p:nvPr>
            <p:ph type="ftr" sz="quarter" idx="11"/>
          </p:nvPr>
        </p:nvSpPr>
        <p:spPr>
          <a:xfrm>
            <a:off x="457200" y="6480969"/>
            <a:ext cx="4261104" cy="301752"/>
          </a:xfrm>
        </p:spPr>
        <p:txBody>
          <a:bodyPr/>
          <a:lstStyle/>
          <a:p>
            <a:endParaRPr lang="ar-IQ"/>
          </a:p>
        </p:txBody>
      </p:sp>
      <p:sp>
        <p:nvSpPr>
          <p:cNvPr id="9" name="عنصر نائب لرقم الشريحة 8"/>
          <p:cNvSpPr>
            <a:spLocks noGrp="1"/>
          </p:cNvSpPr>
          <p:nvPr>
            <p:ph type="sldNum" sz="quarter" idx="12"/>
          </p:nvPr>
        </p:nvSpPr>
        <p:spPr>
          <a:xfrm>
            <a:off x="7589520" y="6483096"/>
            <a:ext cx="502920" cy="301752"/>
          </a:xfrm>
        </p:spPr>
        <p:txBody>
          <a:bodyPr/>
          <a:lstStyle>
            <a:lvl1pPr algn="ctr">
              <a:defRPr/>
            </a:lvl1pPr>
          </a:lstStyle>
          <a:p>
            <a:fld id="{8B26A99B-9702-434B-8AA2-E6DF0CD05C56}"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b="0"/>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3C70E4DF-818F-47CF-8021-A63613AB7826}" type="datetimeFigureOut">
              <a:rPr lang="ar-IQ" smtClean="0"/>
              <a:pPr/>
              <a:t>14/04/1441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8B26A99B-9702-434B-8AA2-E6DF0CD05C56}"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a:xfrm>
            <a:off x="4791456" y="6480969"/>
            <a:ext cx="2133600" cy="301752"/>
          </a:xfrm>
        </p:spPr>
        <p:txBody>
          <a:bodyPr/>
          <a:lstStyle/>
          <a:p>
            <a:fld id="{3C70E4DF-818F-47CF-8021-A63613AB7826}" type="datetimeFigureOut">
              <a:rPr lang="ar-IQ" smtClean="0"/>
              <a:pPr/>
              <a:t>14/04/1441</a:t>
            </a:fld>
            <a:endParaRPr lang="ar-IQ"/>
          </a:p>
        </p:txBody>
      </p:sp>
      <p:sp>
        <p:nvSpPr>
          <p:cNvPr id="3" name="عنصر نائب للتذييل 2"/>
          <p:cNvSpPr>
            <a:spLocks noGrp="1"/>
          </p:cNvSpPr>
          <p:nvPr>
            <p:ph type="ftr" sz="quarter" idx="11"/>
          </p:nvPr>
        </p:nvSpPr>
        <p:spPr>
          <a:xfrm>
            <a:off x="457200" y="6481890"/>
            <a:ext cx="4260056" cy="300831"/>
          </a:xfrm>
        </p:spPr>
        <p:txBody>
          <a:bodyPr/>
          <a:lstStyle/>
          <a:p>
            <a:endParaRPr lang="ar-IQ"/>
          </a:p>
        </p:txBody>
      </p:sp>
      <p:sp>
        <p:nvSpPr>
          <p:cNvPr id="4" name="عنصر نائب لرقم الشريحة 3"/>
          <p:cNvSpPr>
            <a:spLocks noGrp="1"/>
          </p:cNvSpPr>
          <p:nvPr>
            <p:ph type="sldNum" sz="quarter" idx="12"/>
          </p:nvPr>
        </p:nvSpPr>
        <p:spPr>
          <a:xfrm>
            <a:off x="7589520" y="6480969"/>
            <a:ext cx="502920" cy="301752"/>
          </a:xfrm>
        </p:spPr>
        <p:txBody>
          <a:bodyPr/>
          <a:lstStyle/>
          <a:p>
            <a:fld id="{8B26A99B-9702-434B-8AA2-E6DF0CD05C56}"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6278976" y="6556248"/>
            <a:ext cx="2133600" cy="301752"/>
          </a:xfrm>
        </p:spPr>
        <p:txBody>
          <a:bodyPr/>
          <a:lstStyle>
            <a:lvl1pPr>
              <a:defRPr sz="900"/>
            </a:lvl1pPr>
          </a:lstStyle>
          <a:p>
            <a:fld id="{3C70E4DF-818F-47CF-8021-A63613AB7826}" type="datetimeFigureOut">
              <a:rPr lang="ar-IQ" smtClean="0"/>
              <a:pPr/>
              <a:t>14/04/1441</a:t>
            </a:fld>
            <a:endParaRPr lang="ar-IQ"/>
          </a:p>
        </p:txBody>
      </p:sp>
      <p:sp>
        <p:nvSpPr>
          <p:cNvPr id="6" name="عنصر نائب للتذييل 5"/>
          <p:cNvSpPr>
            <a:spLocks noGrp="1"/>
          </p:cNvSpPr>
          <p:nvPr>
            <p:ph type="ftr" sz="quarter" idx="11"/>
          </p:nvPr>
        </p:nvSpPr>
        <p:spPr>
          <a:xfrm>
            <a:off x="1135856" y="6556248"/>
            <a:ext cx="5143120" cy="301752"/>
          </a:xfrm>
        </p:spPr>
        <p:txBody>
          <a:bodyPr/>
          <a:lstStyle>
            <a:lvl1pPr>
              <a:defRPr sz="900"/>
            </a:lvl1pPr>
          </a:lstStyle>
          <a:p>
            <a:endParaRPr lang="ar-IQ"/>
          </a:p>
        </p:txBody>
      </p:sp>
      <p:sp>
        <p:nvSpPr>
          <p:cNvPr id="7" name="عنصر نائب لرقم الشريحة 6"/>
          <p:cNvSpPr>
            <a:spLocks noGrp="1"/>
          </p:cNvSpPr>
          <p:nvPr>
            <p:ph type="sldNum" sz="quarter" idx="12"/>
          </p:nvPr>
        </p:nvSpPr>
        <p:spPr>
          <a:xfrm>
            <a:off x="8410576" y="6556248"/>
            <a:ext cx="502920" cy="301752"/>
          </a:xfrm>
        </p:spPr>
        <p:txBody>
          <a:bodyPr/>
          <a:lstStyle>
            <a:lvl1pPr>
              <a:defRPr sz="900"/>
            </a:lvl1pPr>
          </a:lstStyle>
          <a:p>
            <a:fld id="{8B26A99B-9702-434B-8AA2-E6DF0CD05C56}"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ar-SA" smtClean="0"/>
              <a:t>انقر فوق الرمز لإضافة صورة</a:t>
            </a:r>
            <a:endParaRPr kumimoji="0" lang="en-US" dirty="0"/>
          </a:p>
        </p:txBody>
      </p:sp>
      <p:sp>
        <p:nvSpPr>
          <p:cNvPr id="4" name="عنصر نائب للنص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108192" y="6556248"/>
            <a:ext cx="2103120" cy="301752"/>
          </a:xfrm>
        </p:spPr>
        <p:txBody>
          <a:bodyPr/>
          <a:lstStyle>
            <a:lvl1pPr>
              <a:defRPr sz="900"/>
            </a:lvl1pPr>
          </a:lstStyle>
          <a:p>
            <a:fld id="{3C70E4DF-818F-47CF-8021-A63613AB7826}" type="datetimeFigureOut">
              <a:rPr lang="ar-IQ" smtClean="0"/>
              <a:pPr/>
              <a:t>14/04/1441</a:t>
            </a:fld>
            <a:endParaRPr lang="ar-IQ"/>
          </a:p>
        </p:txBody>
      </p:sp>
      <p:sp>
        <p:nvSpPr>
          <p:cNvPr id="6" name="عنصر نائب للتذييل 5"/>
          <p:cNvSpPr>
            <a:spLocks noGrp="1"/>
          </p:cNvSpPr>
          <p:nvPr>
            <p:ph type="ftr" sz="quarter" idx="11"/>
          </p:nvPr>
        </p:nvSpPr>
        <p:spPr>
          <a:xfrm>
            <a:off x="1170432" y="6557169"/>
            <a:ext cx="4948072" cy="301752"/>
          </a:xfrm>
        </p:spPr>
        <p:txBody>
          <a:bodyPr/>
          <a:lstStyle>
            <a:lvl1pPr>
              <a:defRPr sz="900"/>
            </a:lvl1pPr>
          </a:lstStyle>
          <a:p>
            <a:endParaRPr lang="ar-IQ"/>
          </a:p>
        </p:txBody>
      </p:sp>
      <p:sp>
        <p:nvSpPr>
          <p:cNvPr id="7" name="عنصر نائب لرقم الشريحة 6"/>
          <p:cNvSpPr>
            <a:spLocks noGrp="1"/>
          </p:cNvSpPr>
          <p:nvPr>
            <p:ph type="sldNum" sz="quarter" idx="12"/>
          </p:nvPr>
        </p:nvSpPr>
        <p:spPr>
          <a:xfrm>
            <a:off x="8217192" y="6556248"/>
            <a:ext cx="365760" cy="301752"/>
          </a:xfrm>
        </p:spPr>
        <p:txBody>
          <a:bodyPr/>
          <a:lstStyle>
            <a:lvl1pPr algn="ctr">
              <a:defRPr sz="900"/>
            </a:lvl1pPr>
          </a:lstStyle>
          <a:p>
            <a:fld id="{8B26A99B-9702-434B-8AA2-E6DF0CD05C56}"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مثلث قائم الزاوية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رابط مستقيم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رابط مستقيم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عنصر نائب للعنوان 21"/>
          <p:cNvSpPr>
            <a:spLocks noGrp="1"/>
          </p:cNvSpPr>
          <p:nvPr>
            <p:ph type="title"/>
          </p:nvPr>
        </p:nvSpPr>
        <p:spPr>
          <a:xfrm>
            <a:off x="457200" y="267494"/>
            <a:ext cx="8229600" cy="1399032"/>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3C70E4DF-818F-47CF-8021-A63613AB7826}" type="datetimeFigureOut">
              <a:rPr lang="ar-IQ" smtClean="0"/>
              <a:pPr/>
              <a:t>14/04/1441</a:t>
            </a:fld>
            <a:endParaRPr lang="ar-IQ"/>
          </a:p>
        </p:txBody>
      </p:sp>
      <p:sp>
        <p:nvSpPr>
          <p:cNvPr id="3" name="عنصر نائب للتذييل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ar-IQ"/>
          </a:p>
        </p:txBody>
      </p:sp>
      <p:sp>
        <p:nvSpPr>
          <p:cNvPr id="23" name="عنصر نائب لرقم الشريحة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8B26A99B-9702-434B-8AA2-E6DF0CD05C56}" type="slidenum">
              <a:rPr lang="ar-IQ" smtClean="0"/>
              <a:pPr/>
              <a:t>‹#›</a:t>
            </a:fld>
            <a:endParaRPr lang="ar-IQ"/>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1"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r" rtl="1"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r" rtl="1"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r" rtl="1"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r" rtl="1"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r" rtl="1"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85786" y="928670"/>
            <a:ext cx="7772400" cy="1470025"/>
          </a:xfrm>
        </p:spPr>
        <p:txBody>
          <a:bodyPr/>
          <a:lstStyle/>
          <a:p>
            <a:r>
              <a:rPr lang="ar-IQ" dirty="0" smtClean="0"/>
              <a:t>الإدارة العامة المقارنة </a:t>
            </a:r>
            <a:endParaRPr lang="ar-IQ" dirty="0"/>
          </a:p>
        </p:txBody>
      </p:sp>
      <p:sp>
        <p:nvSpPr>
          <p:cNvPr id="3" name="عنوان فرعي 2"/>
          <p:cNvSpPr>
            <a:spLocks noGrp="1"/>
          </p:cNvSpPr>
          <p:nvPr>
            <p:ph type="subTitle" idx="1"/>
          </p:nvPr>
        </p:nvSpPr>
        <p:spPr>
          <a:xfrm>
            <a:off x="428596" y="3500438"/>
            <a:ext cx="8062912" cy="1752600"/>
          </a:xfrm>
        </p:spPr>
        <p:txBody>
          <a:bodyPr/>
          <a:lstStyle/>
          <a:p>
            <a:r>
              <a:rPr lang="ar-IQ" b="1" dirty="0" smtClean="0"/>
              <a:t>م. سناء ستار احمد</a:t>
            </a:r>
          </a:p>
          <a:p>
            <a:r>
              <a:rPr lang="ar-IQ" b="1" dirty="0" smtClean="0"/>
              <a:t>كلية </a:t>
            </a:r>
            <a:r>
              <a:rPr lang="ar-IQ" b="1" dirty="0" err="1" smtClean="0"/>
              <a:t>الادارة</a:t>
            </a:r>
            <a:r>
              <a:rPr lang="ar-IQ" b="1" dirty="0" smtClean="0"/>
              <a:t> والاقتصاد / جامعة </a:t>
            </a:r>
            <a:r>
              <a:rPr lang="ar-IQ" b="1" dirty="0" err="1" smtClean="0"/>
              <a:t>ديالى</a:t>
            </a:r>
            <a:r>
              <a:rPr lang="ar-IQ" b="1" dirty="0" smtClean="0"/>
              <a:t> </a:t>
            </a:r>
            <a:endParaRPr lang="en-US" dirty="0"/>
          </a:p>
          <a:p>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57158" y="357166"/>
            <a:ext cx="7239000" cy="1362075"/>
          </a:xfrm>
        </p:spPr>
        <p:txBody>
          <a:bodyPr/>
          <a:lstStyle/>
          <a:p>
            <a:r>
              <a:rPr lang="ar-IQ" dirty="0" smtClean="0"/>
              <a:t>محاضرات </a:t>
            </a:r>
            <a:r>
              <a:rPr lang="ar-IQ" dirty="0" err="1" smtClean="0"/>
              <a:t>الادارة</a:t>
            </a:r>
            <a:r>
              <a:rPr lang="ar-IQ" dirty="0" smtClean="0"/>
              <a:t> العامة المقارنة </a:t>
            </a:r>
            <a:endParaRPr lang="ar-IQ" dirty="0"/>
          </a:p>
        </p:txBody>
      </p:sp>
      <p:sp>
        <p:nvSpPr>
          <p:cNvPr id="3" name="عنصر نائب للنص 2"/>
          <p:cNvSpPr>
            <a:spLocks noGrp="1"/>
          </p:cNvSpPr>
          <p:nvPr>
            <p:ph type="body" idx="1"/>
          </p:nvPr>
        </p:nvSpPr>
        <p:spPr>
          <a:xfrm>
            <a:off x="571472" y="2428868"/>
            <a:ext cx="5429288" cy="3571900"/>
          </a:xfrm>
        </p:spPr>
        <p:txBody>
          <a:bodyPr>
            <a:normAutofit/>
          </a:bodyPr>
          <a:lstStyle/>
          <a:p>
            <a:pPr algn="ctr"/>
            <a:r>
              <a:rPr lang="ar-IQ" sz="3200" b="1" dirty="0" smtClean="0"/>
              <a:t>المحاضرة </a:t>
            </a:r>
            <a:r>
              <a:rPr lang="ar-IQ" sz="3200" b="1" dirty="0" smtClean="0"/>
              <a:t>الثالثة </a:t>
            </a:r>
            <a:endParaRPr lang="ar-IQ" sz="3200" b="1" dirty="0" smtClean="0"/>
          </a:p>
          <a:p>
            <a:pPr algn="ctr"/>
            <a:endParaRPr lang="ar-IQ" sz="3200" dirty="0" smtClean="0"/>
          </a:p>
          <a:p>
            <a:pPr algn="ctr"/>
            <a:r>
              <a:rPr lang="ar-IQ" sz="3200" b="1" dirty="0" smtClean="0"/>
              <a:t>تطور الإدارة العامة المقارنة</a:t>
            </a:r>
            <a:endParaRPr lang="en-US" sz="3200" dirty="0" smtClean="0"/>
          </a:p>
          <a:p>
            <a:pPr algn="ctr"/>
            <a:endParaRPr lang="ar-IQ" sz="32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071546"/>
            <a:ext cx="8229600" cy="4572000"/>
          </a:xfrm>
        </p:spPr>
        <p:txBody>
          <a:bodyPr>
            <a:normAutofit fontScale="85000" lnSpcReduction="10000"/>
          </a:bodyPr>
          <a:lstStyle/>
          <a:p>
            <a:r>
              <a:rPr lang="ar-IQ" dirty="0" smtClean="0"/>
              <a:t>ترجع الأصول التاريخية لهذه الدراسة إلى الدراسات المقارنة للأنظمة السياسية بحكم </a:t>
            </a:r>
            <a:r>
              <a:rPr lang="ar-IQ" dirty="0" err="1" smtClean="0"/>
              <a:t>الإرتباط</a:t>
            </a:r>
            <a:r>
              <a:rPr lang="ar-IQ" dirty="0" smtClean="0"/>
              <a:t> الوثيق للإدارة العَامة مع علم السياسة، وبالتالي ارتبطت الدراسات المقارنة بالتحليل المقارن لأنظمة الحكومات، فقد كان أرسطو أول من قام بدراسات مقارنة لأنظمة الحكم حيث تناول ما يناهز عن 150 دستور بحثا عن نظام الحكم الفاضل، أي النظام الذي يتلاءم مع واقع دولة المدينة اليونانية. ولكن البداية الحديثة للإدارة العامة المقارنة بدأت </a:t>
            </a:r>
            <a:r>
              <a:rPr lang="ar-IQ" dirty="0" err="1" smtClean="0"/>
              <a:t>بإنفصال</a:t>
            </a:r>
            <a:r>
              <a:rPr lang="ar-IQ" dirty="0" smtClean="0"/>
              <a:t> علم الإدارة عن علم السياسة وبالتالي انفصالها عن الحكومات المقارنة ولكن رغم هذا </a:t>
            </a:r>
            <a:r>
              <a:rPr lang="ar-IQ" dirty="0" err="1" smtClean="0"/>
              <a:t>الإنفصال</a:t>
            </a:r>
            <a:r>
              <a:rPr lang="ar-IQ" dirty="0" smtClean="0"/>
              <a:t> إلا أنها تأثرت بهذه الدراسات وأخذت بعض سماتها. ويمكن تمييز مرحلتين في النشأة الحديثة للإدارة العامة المقارنة:</a:t>
            </a:r>
            <a:endParaRPr lang="en-US" dirty="0" smtClean="0"/>
          </a:p>
          <a:p>
            <a:endParaRPr lang="ar-IQ" dirty="0" smtClean="0"/>
          </a:p>
          <a:p>
            <a:pPr algn="just"/>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0034" y="1000108"/>
            <a:ext cx="8229600" cy="4572000"/>
          </a:xfrm>
        </p:spPr>
        <p:txBody>
          <a:bodyPr>
            <a:normAutofit lnSpcReduction="10000"/>
          </a:bodyPr>
          <a:lstStyle/>
          <a:p>
            <a:r>
              <a:rPr lang="ar-IQ" b="1" dirty="0" smtClean="0"/>
              <a:t>المرحلة الأولى:</a:t>
            </a:r>
            <a:r>
              <a:rPr lang="ar-IQ" dirty="0" smtClean="0"/>
              <a:t> تمتدَ هذه المرحلة من بداية ظهور الإدارة العامة المقارنة كنوع من الإدارة العامة حتى بداية الستينات ويمكن أن نطلق على هذه المرحلة مرحلة النهج التقليدي للدراسات الإدارية المقارنة، وأهم ما تميزت </a:t>
            </a:r>
            <a:r>
              <a:rPr lang="ar-IQ" dirty="0" err="1" smtClean="0"/>
              <a:t>به</a:t>
            </a:r>
            <a:r>
              <a:rPr lang="ar-IQ" dirty="0" smtClean="0"/>
              <a:t> هذه المرحلة هو سيادة النظم الإدارية الغربية على البحوث المقارنة لأن معظم دول </a:t>
            </a:r>
            <a:r>
              <a:rPr lang="ar-IQ" dirty="0" err="1" smtClean="0"/>
              <a:t>إفريفيا</a:t>
            </a:r>
            <a:r>
              <a:rPr lang="ar-IQ" dirty="0" smtClean="0"/>
              <a:t> وآسيا وأمريكا اللاتينية كانت مستعمرة وبالتالي عدم القدرة على تطبيق البحث المقارن لأن هذه الدول كانت تفتقـد للهوية السياسة والإدارية.</a:t>
            </a:r>
            <a:endParaRPr lang="en-US" dirty="0" smtClean="0"/>
          </a:p>
          <a:p>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785794"/>
            <a:ext cx="8229600" cy="4572000"/>
          </a:xfrm>
        </p:spPr>
        <p:txBody>
          <a:bodyPr>
            <a:normAutofit fontScale="92500"/>
          </a:bodyPr>
          <a:lstStyle/>
          <a:p>
            <a:r>
              <a:rPr lang="ar-IQ" dirty="0" smtClean="0"/>
              <a:t>ومن أهم الدراسات الإدارية المقارنة دراسة (</a:t>
            </a:r>
            <a:r>
              <a:rPr lang="en-US" dirty="0" smtClean="0"/>
              <a:t>Zink</a:t>
            </a:r>
            <a:r>
              <a:rPr lang="ar-IQ" dirty="0" smtClean="0"/>
              <a:t>) الذي تناول طبيعة عمل نظام الحكم الأمريكي على مستوى الحكومة الأمريكية والحكم المحلي وكذلك دراسة (روجيه </a:t>
            </a:r>
            <a:r>
              <a:rPr lang="ar-IQ" dirty="0" err="1" smtClean="0"/>
              <a:t>جريجوار</a:t>
            </a:r>
            <a:r>
              <a:rPr lang="ar-IQ" dirty="0" smtClean="0"/>
              <a:t>) عن الوظيفة العامة في فرنسا والتي أوضح فيها طبيعة الوظيفة العامة في النظام الإداري الفرنسي كمهنة تتميز بالدوام </a:t>
            </a:r>
            <a:r>
              <a:rPr lang="ar-IQ" dirty="0" err="1" smtClean="0"/>
              <a:t>والإستمرار</a:t>
            </a:r>
            <a:r>
              <a:rPr lang="ar-IQ" dirty="0" smtClean="0"/>
              <a:t>.ثم انتقلت الدراسات الأوروبية من دراسة الأنظمة الإدارية بشكل منفرد إلى إجراء المقارنات بينها وذلك بالتركيز على الشكل التنظيمي للتنظيمات الإدارية والرقابة في النظام الإداري. </a:t>
            </a:r>
            <a:endParaRPr lang="en-US" dirty="0" smtClean="0"/>
          </a:p>
          <a:p>
            <a:endParaRPr lang="ar-IQ"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142984"/>
            <a:ext cx="8229600" cy="4572000"/>
          </a:xfrm>
        </p:spPr>
        <p:txBody>
          <a:bodyPr>
            <a:normAutofit fontScale="92500"/>
          </a:bodyPr>
          <a:lstStyle/>
          <a:p>
            <a:pPr algn="just"/>
            <a:r>
              <a:rPr lang="ar-IQ" dirty="0" smtClean="0"/>
              <a:t>وغالبية هذه الدراسات كانت تتسم بالطابع القانوني أي تركز على البناء الحكومي الرسمي كما أقامته نصوص الوثائق الدستورية </a:t>
            </a:r>
            <a:r>
              <a:rPr lang="ar-IQ" dirty="0" err="1" smtClean="0"/>
              <a:t>والساسية</a:t>
            </a:r>
            <a:r>
              <a:rPr lang="ar-IQ" dirty="0" smtClean="0"/>
              <a:t> دون أن يشير إلى الواقع الفعلي وإيجاد علاج لمشاكل وقضايا التطبيق الإداري كالمركزية واللامركزية، كما أن هذه الدراسات كانت وصفيَة أي لم يكون هنالك تحليل للمعطيات كتلك الدراسات التي كرست لإجراء مقارنة بين عدد من دول </a:t>
            </a:r>
            <a:r>
              <a:rPr lang="ar-IQ" dirty="0" err="1" smtClean="0"/>
              <a:t>إوروبا</a:t>
            </a:r>
            <a:r>
              <a:rPr lang="ar-IQ" dirty="0" smtClean="0"/>
              <a:t> الغربية ولكن هذه الدراسات لم تكون تتضمن أية معايير لتحديد أوجه الشبه وأوجه الخلاف بين الأنظمة الإدارية.</a:t>
            </a:r>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0034" y="1071546"/>
            <a:ext cx="8229600" cy="4572000"/>
          </a:xfrm>
        </p:spPr>
        <p:txBody>
          <a:bodyPr>
            <a:normAutofit fontScale="77500" lnSpcReduction="20000"/>
          </a:bodyPr>
          <a:lstStyle/>
          <a:p>
            <a:pPr algn="just"/>
            <a:r>
              <a:rPr lang="ar-IQ" b="1" dirty="0" smtClean="0"/>
              <a:t>المرحلة الثانية:</a:t>
            </a:r>
            <a:r>
              <a:rPr lang="ar-IQ" dirty="0" smtClean="0"/>
              <a:t>ما ميـز هذه المرحلة هو </a:t>
            </a:r>
            <a:r>
              <a:rPr lang="ar-IQ" dirty="0" err="1" smtClean="0"/>
              <a:t>ظور</a:t>
            </a:r>
            <a:r>
              <a:rPr lang="ar-IQ" dirty="0" smtClean="0"/>
              <a:t> الدول النامية كمجموعة هامة على مسرح المجتمع الدولي بعد حصول أغلبها على </a:t>
            </a:r>
            <a:r>
              <a:rPr lang="ar-IQ" dirty="0" err="1" smtClean="0"/>
              <a:t>الإستقلال</a:t>
            </a:r>
            <a:r>
              <a:rPr lang="ar-IQ" dirty="0" smtClean="0"/>
              <a:t> بحيث لم يعد من الممكن تجاهلها في الدراسات الإدارية المقارنة وهذا ما دفع المنشغلين بالإدارة العامة المقارنة لتوسيع نطاق الدراسة بعدما كان مقتصراً على النظم الإدارية الغربية وهذا ما ظهر جلياً في كيفية تنفيذ الأمم المتحدة لبرامج المعونة الفنية، التي رأت أن نجاحها مرهون بمستوى الكفاءة الإدارية في كل دولة أي القيام بدراسة أحوال اقتصاد كل دولة وأنظمتها الإدارية وهذا ما يعني تحليل بناء المجتمع وعلاقات نظام الإدارة العامة فيه وتفاعله معها وهذا ما دعا له (</a:t>
            </a:r>
            <a:r>
              <a:rPr lang="en-US" dirty="0" smtClean="0"/>
              <a:t>John </a:t>
            </a:r>
            <a:r>
              <a:rPr lang="en-US" dirty="0" err="1" smtClean="0"/>
              <a:t>Gaus</a:t>
            </a:r>
            <a:r>
              <a:rPr lang="ar-IQ" dirty="0" smtClean="0"/>
              <a:t>) الذي اهتم بالبيئة في دراسة الإدارة العامة بأي بلد ما حيث كان يرى أنـه لا يمكن نقل قاعدة معينة من مجتمعها أي المجتمع الذي نشأت فيه ونمت إلى مجتمع آخر دون أن تطرأ عليها تغييرات وتفاعلات مع محيطها الجديد حيث إنها ستأخذ شكلا مختلفا عما كانت عليه.</a:t>
            </a:r>
            <a:endParaRPr lang="en-US" dirty="0" smtClean="0"/>
          </a:p>
          <a:p>
            <a:pPr algn="just"/>
            <a:endParaRPr lang="ar-IQ"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1"/>
          <p:cNvSpPr>
            <a:spLocks noGrp="1"/>
          </p:cNvSpPr>
          <p:nvPr>
            <p:ph idx="1"/>
          </p:nvPr>
        </p:nvSpPr>
        <p:spPr>
          <a:xfrm>
            <a:off x="571500" y="928688"/>
            <a:ext cx="8229600" cy="5286394"/>
          </a:xfrm>
        </p:spPr>
        <p:txBody>
          <a:bodyPr>
            <a:normAutofit fontScale="85000" lnSpcReduction="20000"/>
          </a:bodyPr>
          <a:lstStyle/>
          <a:p>
            <a:pPr algn="just"/>
            <a:r>
              <a:rPr lang="ar-IQ" dirty="0" smtClean="0"/>
              <a:t>وهذا ما يعني أن نجاح أي تنظيم إداري في دولة ما لا يعني بالضرورة أنه سوف يصادف نفس النجاح ومن الأمثلة على ذلك دراسة لوثر </a:t>
            </a:r>
            <a:r>
              <a:rPr lang="ar-IQ" dirty="0" err="1" smtClean="0"/>
              <a:t>جولوك</a:t>
            </a:r>
            <a:r>
              <a:rPr lang="ar-IQ" dirty="0" smtClean="0"/>
              <a:t> عن (إعادة تنظيم الإدارة الحكومية في مصر) ودراسة مصطفى </a:t>
            </a:r>
            <a:r>
              <a:rPr lang="ar-IQ" dirty="0" err="1" smtClean="0"/>
              <a:t>الكثيري</a:t>
            </a:r>
            <a:r>
              <a:rPr lang="ar-IQ" dirty="0" smtClean="0"/>
              <a:t> عن (الخصوصية التاريخية والحضارية لبلدان المغرب العربي ومدى انعكاساتها على التنمية الإدارية) وعلى المستوى العربي ظهرت الدراسات الإدارية المقارنة بمنطقة الخليج العربي التي عززت هذه الجهود بإنشاء مجلس التعاون الخليجي سنة 1981 حيث أنها قامت بجمع المعلومات والقيام بمقارنات تشمل مختلف الشؤون </a:t>
            </a:r>
            <a:r>
              <a:rPr lang="ar-IQ" dirty="0" err="1" smtClean="0"/>
              <a:t>الإقتصادية</a:t>
            </a:r>
            <a:r>
              <a:rPr lang="ar-IQ" dirty="0" smtClean="0"/>
              <a:t>، </a:t>
            </a:r>
            <a:r>
              <a:rPr lang="ar-IQ" dirty="0" err="1" smtClean="0"/>
              <a:t>الإجتماعية</a:t>
            </a:r>
            <a:r>
              <a:rPr lang="ar-IQ" dirty="0" smtClean="0"/>
              <a:t>، الإدارية، السياسية والعسكرية.أي أنه في هذه المرحلة انتقلت هذه الدراسة من التحليل الجزئي لنظم الإدارة العامة إلى تحليل بناء المجتمع ككل مع نظامه الإداري والخروج من الطابع الغربي للدراسة إلى بيئات مختلفة.</a:t>
            </a:r>
            <a:endParaRPr lang="ar-IQ"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حيوية">
  <a:themeElements>
    <a:clrScheme name="حيوية">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حيوية">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حيوية">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46</TotalTime>
  <Words>613</Words>
  <Application>Microsoft Office PowerPoint</Application>
  <PresentationFormat>عرض على الشاشة (3:4)‏</PresentationFormat>
  <Paragraphs>13</Paragraphs>
  <Slides>8</Slides>
  <Notes>0</Notes>
  <HiddenSlides>0</HiddenSlides>
  <MMClips>0</MMClips>
  <ScaleCrop>false</ScaleCrop>
  <HeadingPairs>
    <vt:vector size="4" baseType="variant">
      <vt:variant>
        <vt:lpstr>سمة</vt:lpstr>
      </vt:variant>
      <vt:variant>
        <vt:i4>1</vt:i4>
      </vt:variant>
      <vt:variant>
        <vt:lpstr>عناوين الشرائح</vt:lpstr>
      </vt:variant>
      <vt:variant>
        <vt:i4>8</vt:i4>
      </vt:variant>
    </vt:vector>
  </HeadingPairs>
  <TitlesOfParts>
    <vt:vector size="9" baseType="lpstr">
      <vt:lpstr>حيوية</vt:lpstr>
      <vt:lpstr>الإدارة العامة المقارنة </vt:lpstr>
      <vt:lpstr>محاضرات الادارة العامة المقارنة </vt:lpstr>
      <vt:lpstr>الشريحة 3</vt:lpstr>
      <vt:lpstr>الشريحة 4</vt:lpstr>
      <vt:lpstr>الشريحة 5</vt:lpstr>
      <vt:lpstr>الشريحة 6</vt:lpstr>
      <vt:lpstr>الشريحة 7</vt:lpstr>
      <vt:lpstr>الشريحة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الإدارة العامة المقارنة</dc:title>
  <dc:creator>DELL</dc:creator>
  <cp:lastModifiedBy>DELL</cp:lastModifiedBy>
  <cp:revision>6</cp:revision>
  <dcterms:created xsi:type="dcterms:W3CDTF">2019-12-11T06:59:58Z</dcterms:created>
  <dcterms:modified xsi:type="dcterms:W3CDTF">2019-12-11T07:55:31Z</dcterms:modified>
</cp:coreProperties>
</file>